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6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7" r:id="rId3"/>
    <p:sldId id="333" r:id="rId4"/>
    <p:sldId id="334" r:id="rId5"/>
    <p:sldId id="274" r:id="rId6"/>
    <p:sldId id="279" r:id="rId7"/>
    <p:sldId id="283" r:id="rId8"/>
    <p:sldId id="286" r:id="rId9"/>
    <p:sldId id="285" r:id="rId10"/>
    <p:sldId id="289" r:id="rId11"/>
    <p:sldId id="288" r:id="rId12"/>
    <p:sldId id="287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2" r:id="rId54"/>
    <p:sldId id="330" r:id="rId55"/>
    <p:sldId id="331" r:id="rId56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686" autoAdjust="0"/>
  </p:normalViewPr>
  <p:slideViewPr>
    <p:cSldViewPr>
      <p:cViewPr>
        <p:scale>
          <a:sx n="83" d="100"/>
          <a:sy n="83" d="100"/>
        </p:scale>
        <p:origin x="-92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9" y="9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440588D-C016-4993-B4B5-57A7D5F20067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CA2E344-9853-4443-8B36-DD3D8ED2E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757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E747E5-58CA-4669-B106-DACCB36567A1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EC3D34-5868-4495-8D3E-7F95CA143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628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25D251-8C75-42CE-AC52-FD5532157EA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3801F-5660-49E9-A738-3F8FEB6F4D0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BDC4BF-F9B0-48B0-81A5-6020AF26F41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E618D3-D2E8-4C45-945A-1CE1D5AF828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36E844-47DA-48B0-B544-8C8DFEC0574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CFED83-4F09-40FE-B2C1-A9AC7C3AEA7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C6A6C9-9652-452B-B3B1-5E632835437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F4AC01-0C0C-49E7-A3E8-B5F1CDEC0E6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A00D7E-0273-42C1-93BC-DD51D570AEB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3A02BD-B961-4856-A9D2-4E2FDA3098C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D55077-36FC-441D-9869-4C62ECF0B3A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61AFDB-8757-407D-BE2E-D46C0FE9195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D36C56-E084-4702-B010-1C2C8DCC933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86391C-D05C-4539-8592-8741F11B287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54C18E-23FF-4524-A9B5-CEA13B22E44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9437D2-DD0F-4938-BD34-F9574B3C63C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CA6FCD-9ABE-429C-A659-D3EE146AA81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DE0913-632D-4486-869B-6956FACFA79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6A51EF-7D06-4B68-8DE3-B87C700B5F1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53147E-5F8C-42F3-9C53-AB2872BE125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84750B-C9B1-4657-A28A-DE18D0DA0FC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387333-466C-4C16-9557-E2B8640AC5A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2BC0E4-2B7A-40B0-AA1B-DB1E91C3BE9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51C045-6808-4151-A5E4-9A354C55D10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4DF651-26B4-4260-84FD-76F814D9565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2F9C85-DDDC-4B96-AF0C-99576F4C06F9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EC3EC5-8DE6-492B-963F-4C087F62C2C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078F5-C3C8-4A06-9899-FE5149A190F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91917E-F4D3-489D-A3FA-7096DD0F5CD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4DA0A1-25DE-4B64-9025-BF07E53C309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D9D570-FAA2-4394-BDE1-A8D15AB5573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2127E7-F794-4582-A12A-FB6A2F7E802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D633D3-00EC-4DE5-B08A-C489A6307C0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A548E5-89B6-4EBE-B400-736698883E4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3E2C2-7F95-47EC-9B71-8DF25FF6B22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6D86EE-7184-42EF-9AC2-DBB9245B034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1B2FD4-14BF-4DCA-86B8-D898C0261B4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BDD2D7-0E0D-4248-A7B2-9D201BE1F75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E3BD1E-812A-4693-918B-2925175FF20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142139-AB14-4E51-A4CB-5BF08A4A0E59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2D1192-7DFD-430E-87A5-282B676D1576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45BD96-6812-48D8-931F-CE79B854E65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47D9E-E621-4F98-8989-9FB0FC9E1D7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16F20A-9FF1-45EA-9285-BB5576B3490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618B7-F7D8-4286-BD32-59139670DBA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B50E19-E428-44AB-842C-993EDF621CC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4FA7E2-E15C-4889-B6BB-7B0C30F2CDC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8320B4-F98F-4449-969A-5849EF5B17E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9AFC5B-BC21-4913-A1EA-A789ABD882E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C72022-E2EE-491B-94EE-A2C5164F896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121C3-7F71-4773-BEC5-39ED4586C0A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BADA7B-B860-460F-95F0-89DDA50F3B5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565D33-BF77-4572-A766-06BDD57A399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FC3CD3-C8DF-47C6-B4F2-CB5A908A52C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991D5E-ACB3-4A00-BF85-8437CF579F4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368BE1-567D-40B8-B8DA-6F0F402DDA7C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A40A88-7844-48C4-AA63-5235E51F44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AAAA10-A393-4367-B0A0-F18056E4BD7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43CBA-4CFB-458D-A257-4AF3934712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945030-5000-4E48-967E-B48E058F93C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F5C50-12E9-4D8A-9F77-E5A60A64CC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A1000-98C2-4392-8A4E-482A112AEEE2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12A46-4CC9-4FC1-ADF1-D64B397EF1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DA1102-7980-41ED-98A7-04B5BF4E87A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C27472-5FEF-44B2-959F-0144609885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116E4B-D5C4-49D8-90F4-53AB8D71C6D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9C354-B876-4AAE-9621-340B60913A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4D001-FD44-404D-8C8B-D085DF0D6CF8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0C107F-337B-489D-BF07-9EA684EFF9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AFD825-48FA-4D3F-934F-C770E658ED9C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C81AA-E378-4850-9729-289866BDEE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735DB-C0F3-4F37-904C-93DBFAC0A57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1C6D4-C5C3-49BB-B0CC-E27875A053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6502EF-7C38-4D3A-81A3-A9361DCB2A5C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3EAA67-507A-46C3-9E0F-B6D136B666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B4A673-E27D-4DA8-9A47-D399BEC2D18A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D5ECFA-2F9F-4590-8D2A-04D28EC4E8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FB5A7A0-E658-44A6-8461-C2E26FCF8BC3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2292B6E-91E5-42A4-AE46-AEA0DBE2EB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79512" y="1700808"/>
            <a:ext cx="8643937" cy="1714500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4800" dirty="0" smtClean="0">
                <a:latin typeface="Georgia" pitchFamily="18" charset="0"/>
              </a:rPr>
              <a:t>Тема: Объемно-блочные и крупнопанельные здания. </a:t>
            </a:r>
            <a:endParaRPr lang="ru-RU" sz="4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463" y="620713"/>
            <a:ext cx="3816350" cy="2303462"/>
          </a:xfrm>
        </p:spPr>
        <p:txBody>
          <a:bodyPr>
            <a:normAutofit fontScale="92500" lnSpcReduction="20000"/>
          </a:bodyPr>
          <a:lstStyle/>
          <a:p>
            <a:pPr marR="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400" i="1" smtClean="0"/>
              <a:t>В широких масштабах строительство зданий из объемных блоков началось в 1961 г. в Краснодаре, затем в Минске и ряде других городов.</a:t>
            </a:r>
            <a:r>
              <a:rPr lang="ru-RU" sz="1800" i="1" smtClean="0"/>
              <a:t> </a:t>
            </a:r>
            <a:endParaRPr lang="ru-RU" sz="1900" i="1" smtClean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и крупнопанельные здания</a:t>
            </a:r>
            <a:endParaRPr lang="ru-RU" sz="1800" dirty="0" smtClean="0"/>
          </a:p>
        </p:txBody>
      </p:sp>
      <p:sp>
        <p:nvSpPr>
          <p:cNvPr id="6150" name="Подзаголовок 2"/>
          <p:cNvSpPr txBox="1">
            <a:spLocks/>
          </p:cNvSpPr>
          <p:nvPr/>
        </p:nvSpPr>
        <p:spPr bwMode="auto">
          <a:xfrm>
            <a:off x="323850" y="3789363"/>
            <a:ext cx="4032250" cy="232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110000"/>
              </a:lnSpc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2400" i="1" dirty="0">
                <a:latin typeface="+mn-lt"/>
                <a:cs typeface="+mn-cs"/>
              </a:rPr>
              <a:t>Стимулом к развитию этого вида домостроения явился ряд преимуществ этих домов перед крупнопанельными.</a:t>
            </a:r>
          </a:p>
        </p:txBody>
      </p:sp>
      <p:pic>
        <p:nvPicPr>
          <p:cNvPr id="6149" name="Picture 7" descr="i?id=a6535c69a7ad15759ecc04008e4730ce-22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6250"/>
            <a:ext cx="4033838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8" descr="i?id=c202e6102a5c66fbd21fc36a6b4a2704-106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357563"/>
            <a:ext cx="4089400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620713"/>
            <a:ext cx="7848600" cy="2160587"/>
          </a:xfrm>
        </p:spPr>
        <p:txBody>
          <a:bodyPr>
            <a:normAutofit fontScale="70000" lnSpcReduction="20000"/>
          </a:bodyPr>
          <a:lstStyle/>
          <a:p>
            <a:pPr marR="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400" i="1" smtClean="0"/>
              <a:t>Крупнопанельное домостроение, вид жилищного строительства с применением крупноразмерных панелей. Идея выдвигалась еще в 1920—30-х гг., но не нашла воплощения из-за нехватки строит. техники и низкого уровня ее развития. Комплексная науч. разработка технологии К. д. началась в сер. 1940-х гг. Первым этапом стало стр-во домов с применением крупных блоков из легких бетонов, обладающих самостоят. устойчивостью.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и крупнопанельные здания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620713"/>
            <a:ext cx="7848600" cy="2160587"/>
          </a:xfrm>
        </p:spPr>
        <p:txBody>
          <a:bodyPr>
            <a:normAutofit fontScale="62500" lnSpcReduction="20000"/>
          </a:bodyPr>
          <a:lstStyle/>
          <a:p>
            <a:pPr marR="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400" i="1" smtClean="0"/>
              <a:t>Дома из ж.-б. (или легкобетонных) плит-панелей для обеспечения устойчивости требовали наличия каркаса или особой пространств. системы сочетания панелей. В 1944 начал работу первый на Урале з-д панельных домов — Березовский домостроит. комбинат (Свердловская обл.). В проектном отделе Главуралэнер-гостроя с 1946 начались разработки проектов жилых крупнопанельных домов (более 50 из них осуществлялись под рук-вом В. Д. Соколова). </a:t>
            </a:r>
          </a:p>
          <a:p>
            <a:pPr marR="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400" i="1" smtClean="0"/>
              <a:t>В 1946—48 по этим проектам построено 220 одно- и двухэтажных жилых домов и общежитий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и крупнопанельные здания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620713"/>
            <a:ext cx="8137525" cy="554037"/>
          </a:xfrm>
        </p:spPr>
        <p:txBody>
          <a:bodyPr>
            <a:normAutofit lnSpcReduction="10000"/>
          </a:bodyPr>
          <a:lstStyle/>
          <a:p>
            <a:pPr marR="0" algn="ctr" eaLnBrk="1" hangingPunct="1">
              <a:lnSpc>
                <a:spcPct val="80000"/>
              </a:lnSpc>
            </a:pPr>
            <a:r>
              <a:rPr lang="ru-RU" sz="1800" i="1" smtClean="0"/>
              <a:t>Здания из объемных блоков и крупнопанельные здания допускается возводить исходя из следующих требований:</a:t>
            </a:r>
          </a:p>
          <a:p>
            <a:pPr marR="0"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и крупнопанельные здания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71550" y="2060575"/>
          <a:ext cx="7129464" cy="249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88"/>
                <a:gridCol w="1163994"/>
                <a:gridCol w="1163994"/>
                <a:gridCol w="1163994"/>
                <a:gridCol w="1163994"/>
              </a:tblGrid>
              <a:tr h="639913"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Несущие конструкции здания</a:t>
                      </a:r>
                      <a:endParaRPr lang="ru-RU" sz="1800" dirty="0"/>
                    </a:p>
                  </a:txBody>
                  <a:tcPr marL="91449" marR="91449" marT="45699" marB="45699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Высота зданий (в метрах) и количество этажей</a:t>
                      </a:r>
                      <a:endParaRPr lang="ru-RU" sz="1800" dirty="0"/>
                    </a:p>
                  </a:txBody>
                  <a:tcPr marL="91449" marR="91449" marT="45699" marB="4569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3991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Сейсмичность строительной площадки, баллы</a:t>
                      </a:r>
                      <a:endParaRPr lang="ru-RU" sz="1800" dirty="0"/>
                    </a:p>
                  </a:txBody>
                  <a:tcPr marL="91449" marR="91449" marT="45699" marB="4569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42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6" marR="68586" marT="0" marB="0" anchor="ctr"/>
                </a:tc>
              </a:tr>
              <a:tr h="944643"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Железобетонные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объемно-блочные и крупнопанельные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9" marB="4569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54 (16)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42 (12)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32 (9)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16(4)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ctr"/>
                </a:tc>
              </a:tr>
            </a:tbl>
          </a:graphicData>
        </a:graphic>
      </p:graphicFrame>
      <p:sp>
        <p:nvSpPr>
          <p:cNvPr id="9247" name="Подзаголовок 2"/>
          <p:cNvSpPr txBox="1">
            <a:spLocks/>
          </p:cNvSpPr>
          <p:nvPr/>
        </p:nvSpPr>
        <p:spPr bwMode="auto">
          <a:xfrm>
            <a:off x="785813" y="1412875"/>
            <a:ext cx="81359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Высота зданий (в метрах) и количество эта­жей</a:t>
            </a:r>
            <a:endParaRPr lang="ru-RU"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404813"/>
            <a:ext cx="8207375" cy="792162"/>
          </a:xfrm>
        </p:spPr>
        <p:txBody>
          <a:bodyPr/>
          <a:lstStyle/>
          <a:p>
            <a:pPr marR="0" algn="ctr" eaLnBrk="1" hangingPunct="1"/>
            <a:r>
              <a:rPr lang="ru-RU" smtClean="0"/>
              <a:t>Размеры зданий в плане или расстояния между антисейсмическими швами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и крупнопанельные здания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71550" y="1484313"/>
          <a:ext cx="7416800" cy="4418012"/>
        </p:xfrm>
        <a:graphic>
          <a:graphicData uri="http://schemas.openxmlformats.org/drawingml/2006/table">
            <a:tbl>
              <a:tblPr/>
              <a:tblGrid>
                <a:gridCol w="2592388"/>
                <a:gridCol w="1608137"/>
                <a:gridCol w="1608138"/>
                <a:gridCol w="1608137"/>
              </a:tblGrid>
              <a:tr h="52867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Сейсмичность строительной площадки, в баллах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Размеры по длине (ширине), в 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грунтов по сейсмическим свойствам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2138" y="549275"/>
            <a:ext cx="5778500" cy="3095625"/>
          </a:xfrm>
        </p:spPr>
        <p:txBody>
          <a:bodyPr/>
          <a:lstStyle/>
          <a:p>
            <a:pPr marR="0"/>
            <a:r>
              <a:rPr lang="ru-RU" sz="2800" i="1" smtClean="0"/>
              <a:t>Объемными блоками называют крупные железобетонные коробки, представляющие</a:t>
            </a:r>
          </a:p>
          <a:p>
            <a:pPr marR="0"/>
            <a:r>
              <a:rPr lang="ru-RU" sz="2800" i="1" smtClean="0"/>
              <a:t>отдельные помещения или квартиры и изготовляемые в заводских условиях 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1268" name="Picture 8" descr="i?id=075ebfd8505c5a9461ae3fcb7412525e-80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29337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860800"/>
            <a:ext cx="42989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549275"/>
            <a:ext cx="7345362" cy="1943100"/>
          </a:xfrm>
        </p:spPr>
        <p:txBody>
          <a:bodyPr/>
          <a:lstStyle/>
          <a:p>
            <a:pPr marR="0" algn="l"/>
            <a:r>
              <a:rPr lang="ru-RU" sz="2800" i="1" smtClean="0"/>
              <a:t>При изготовлении блоков в заводских условиях выполняют также все работы по отделке и внутреннему оборудованию помещений.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2292" name="Picture 2" descr="i?id=73bb4ad0ce15f75e47af406d39808909-115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738"/>
            <a:ext cx="5357813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Подзаголовок 2"/>
          <p:cNvSpPr txBox="1">
            <a:spLocks/>
          </p:cNvSpPr>
          <p:nvPr/>
        </p:nvSpPr>
        <p:spPr bwMode="auto">
          <a:xfrm>
            <a:off x="5364163" y="2492375"/>
            <a:ext cx="360045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i="1">
                <a:latin typeface="Constantia" pitchFamily="18" charset="0"/>
              </a:rPr>
              <a:t>Объемные элементы применяют для  возведения жилых домой, гостиниц, пансионатов и других зданий с одинаковой комнатной структурой.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263" y="1268413"/>
            <a:ext cx="3600450" cy="4752975"/>
          </a:xfrm>
        </p:spPr>
        <p:txBody>
          <a:bodyPr/>
          <a:lstStyle/>
          <a:p>
            <a:pPr marR="0"/>
            <a:r>
              <a:rPr lang="ru-RU" sz="2400" i="1" smtClean="0"/>
              <a:t>Изготовленные на заводе объемные блоки, полностью подготовленные к эксплуатации, доставляют специальными транспортными средствами на</a:t>
            </a:r>
          </a:p>
          <a:p>
            <a:pPr marR="0"/>
            <a:r>
              <a:rPr lang="ru-RU" sz="2400" i="1" smtClean="0"/>
              <a:t>строительную площадку, где их монтируют. </a:t>
            </a:r>
            <a:endParaRPr lang="ru-RU" sz="2000" i="1" smtClean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3316" name="Picture 7" descr="Монтаж зданий из объемных бло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150"/>
            <a:ext cx="4808538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4813"/>
            <a:ext cx="2987675" cy="6192837"/>
          </a:xfrm>
        </p:spPr>
        <p:txBody>
          <a:bodyPr/>
          <a:lstStyle/>
          <a:p>
            <a:pPr marR="0"/>
            <a:r>
              <a:rPr lang="ru-RU" sz="2400" i="1" smtClean="0"/>
              <a:t>Опыт строительства зданий из объемных</a:t>
            </a:r>
          </a:p>
          <a:p>
            <a:pPr marR="0"/>
            <a:r>
              <a:rPr lang="ru-RU" sz="2400" i="1" smtClean="0"/>
              <a:t>блоков показывает, что можно достичь значительного повышения качества</a:t>
            </a:r>
          </a:p>
          <a:p>
            <a:pPr marR="0"/>
            <a:r>
              <a:rPr lang="ru-RU" sz="2400" i="1" smtClean="0"/>
              <a:t>строительных работ, сокращения стоимости строительства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33375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Подзаголовок 2"/>
          <p:cNvSpPr txBox="1">
            <a:spLocks/>
          </p:cNvSpPr>
          <p:nvPr/>
        </p:nvSpPr>
        <p:spPr bwMode="auto">
          <a:xfrm>
            <a:off x="395288" y="5013325"/>
            <a:ext cx="85693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400" i="1">
                <a:latin typeface="Constantia" pitchFamily="18" charset="0"/>
              </a:rPr>
              <a:t>и расхода материалов, повышения производительности труда и сокращения сроков монтажа на</a:t>
            </a:r>
          </a:p>
          <a:p>
            <a:pPr algn="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400" i="1">
                <a:latin typeface="Constantia" pitchFamily="18" charset="0"/>
              </a:rPr>
              <a:t>строительной площадке по сравнению с крупнопанельными примерно в 5...6 раз.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" y="404813"/>
            <a:ext cx="8785225" cy="3095625"/>
          </a:xfrm>
        </p:spPr>
        <p:txBody>
          <a:bodyPr/>
          <a:lstStyle/>
          <a:p>
            <a:pPr marR="0" algn="l"/>
            <a:r>
              <a:rPr lang="ru-RU" sz="3200" smtClean="0"/>
              <a:t>По конструктивной схеме дома из объемных блоков условно подразделяют на три типа;</a:t>
            </a:r>
          </a:p>
          <a:p>
            <a:pPr marR="0" algn="l"/>
            <a:r>
              <a:rPr lang="ru-RU" sz="3200" smtClean="0"/>
              <a:t>· блочные,</a:t>
            </a:r>
          </a:p>
          <a:p>
            <a:pPr marR="0" algn="l"/>
            <a:r>
              <a:rPr lang="ru-RU" sz="3200" smtClean="0"/>
              <a:t>· панельно-блочные и</a:t>
            </a:r>
          </a:p>
          <a:p>
            <a:pPr marR="0" algn="l"/>
            <a:r>
              <a:rPr lang="ru-RU" sz="3200" smtClean="0"/>
              <a:t>· каркасно-блочные 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854392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3500438"/>
            <a:ext cx="8351837" cy="3168650"/>
          </a:xfrm>
        </p:spPr>
        <p:txBody>
          <a:bodyPr>
            <a:normAutofit lnSpcReduction="10000"/>
          </a:bodyPr>
          <a:lstStyle/>
          <a:p>
            <a:pPr marR="0" algn="just"/>
            <a:r>
              <a:rPr lang="ru-RU" sz="2400" i="1" smtClean="0"/>
              <a:t>      При блочной схеме дома состоят из отдельных блоков, устанавливаемых рядом и друг на друга. </a:t>
            </a:r>
          </a:p>
          <a:p>
            <a:pPr marR="0" algn="just"/>
            <a:r>
              <a:rPr lang="ru-RU" sz="2400" i="1" smtClean="0"/>
              <a:t>     Эта схема наиболее индустриальная, так как позволяет большую часть работ перенести в заводские условия.         </a:t>
            </a:r>
          </a:p>
          <a:p>
            <a:pPr marR="0" algn="just"/>
            <a:r>
              <a:rPr lang="ru-RU" sz="2400" i="1" smtClean="0"/>
              <a:t>     Недостатком этой схемы является наличие двойных внутренних стен и перекрытий, т. е. неоправданный расход материалов. </a:t>
            </a:r>
            <a:endParaRPr lang="ru-RU" sz="2000" i="1" smtClean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6"/>
          <a:stretch>
            <a:fillRect/>
          </a:stretch>
        </p:blipFill>
        <p:spPr bwMode="auto">
          <a:xfrm>
            <a:off x="1116013" y="549275"/>
            <a:ext cx="629602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725" y="620713"/>
            <a:ext cx="3527425" cy="6048375"/>
          </a:xfrm>
        </p:spPr>
        <p:txBody>
          <a:bodyPr/>
          <a:lstStyle/>
          <a:p>
            <a:pPr marR="0"/>
            <a:endParaRPr lang="ru-RU" sz="2400" i="1" smtClean="0"/>
          </a:p>
          <a:p>
            <a:pPr marR="0"/>
            <a:r>
              <a:rPr lang="ru-RU" sz="2400" i="1" smtClean="0"/>
              <a:t>При панельно-блочной схеме наряду с блоками применяют стеновые панели. </a:t>
            </a:r>
          </a:p>
          <a:p>
            <a:pPr marR="0"/>
            <a:endParaRPr lang="ru-RU" sz="2400" i="1" smtClean="0"/>
          </a:p>
          <a:p>
            <a:pPr marR="0"/>
            <a:r>
              <a:rPr lang="ru-RU" sz="2400" i="1" smtClean="0"/>
              <a:t>Для этой схемы характерным является необходимость производства более половины</a:t>
            </a:r>
          </a:p>
          <a:p>
            <a:pPr marR="0"/>
            <a:r>
              <a:rPr lang="ru-RU" sz="2400" i="1" smtClean="0"/>
              <a:t>отделочных работ на строительной площадке.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07" b="48364"/>
          <a:stretch>
            <a:fillRect/>
          </a:stretch>
        </p:blipFill>
        <p:spPr bwMode="auto">
          <a:xfrm>
            <a:off x="179388" y="1268413"/>
            <a:ext cx="4784725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538" y="476250"/>
            <a:ext cx="4465637" cy="5832475"/>
          </a:xfrm>
        </p:spPr>
        <p:txBody>
          <a:bodyPr>
            <a:normAutofit fontScale="92500"/>
          </a:bodyPr>
          <a:lstStyle/>
          <a:p>
            <a:pPr marR="0"/>
            <a:r>
              <a:rPr lang="ru-RU" sz="2400" i="1" smtClean="0"/>
              <a:t>Каркасно-блочные схемы представляют собой сочетание каркаса из стоек и ригелей и объемных блоков, опирающихся на каркас. Учитывая то, что каждый блок воспринимает незначительные нагрузки, их можно изготовлять из легких</a:t>
            </a:r>
          </a:p>
          <a:p>
            <a:pPr marR="0"/>
            <a:r>
              <a:rPr lang="ru-RU" sz="2400" i="1" smtClean="0"/>
              <a:t>материалов. </a:t>
            </a:r>
          </a:p>
          <a:p>
            <a:pPr marR="0"/>
            <a:r>
              <a:rPr lang="ru-RU" sz="2400" i="1" smtClean="0"/>
              <a:t>Однако для зданий с этой схемой характерным является увеличение числа монтажных элементов, причем резко отличающихся по своим массе и габаритам.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36" b="48364"/>
          <a:stretch>
            <a:fillRect/>
          </a:stretch>
        </p:blipFill>
        <p:spPr bwMode="auto">
          <a:xfrm>
            <a:off x="179388" y="620713"/>
            <a:ext cx="4132262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549275"/>
            <a:ext cx="4465638" cy="5832475"/>
          </a:xfrm>
        </p:spPr>
        <p:txBody>
          <a:bodyPr/>
          <a:lstStyle/>
          <a:p>
            <a:pPr marR="0"/>
            <a:r>
              <a:rPr lang="ru-RU" sz="2400" smtClean="0"/>
              <a:t>Типы объемных блоков по способу</a:t>
            </a:r>
          </a:p>
          <a:p>
            <a:pPr marR="0"/>
            <a:r>
              <a:rPr lang="ru-RU" sz="2400" smtClean="0"/>
              <a:t>изготовления:</a:t>
            </a:r>
          </a:p>
          <a:p>
            <a:pPr marR="0"/>
            <a:r>
              <a:rPr lang="ru-RU" sz="2400" smtClean="0"/>
              <a:t>I— составные,</a:t>
            </a:r>
          </a:p>
          <a:p>
            <a:pPr marR="0"/>
            <a:r>
              <a:rPr lang="ru-RU" sz="2400" smtClean="0"/>
              <a:t>II - монолитные,</a:t>
            </a:r>
          </a:p>
          <a:p>
            <a:pPr marR="0"/>
            <a:r>
              <a:rPr lang="ru-RU" sz="2400" smtClean="0"/>
              <a:t>а — бескаркасный,</a:t>
            </a:r>
          </a:p>
          <a:p>
            <a:pPr marR="0"/>
            <a:r>
              <a:rPr lang="ru-RU" sz="2400" smtClean="0"/>
              <a:t>б — каркасный,</a:t>
            </a:r>
          </a:p>
          <a:p>
            <a:pPr marR="0"/>
            <a:r>
              <a:rPr lang="ru-RU" sz="2400" smtClean="0"/>
              <a:t>в — монолитный блок типа</a:t>
            </a:r>
          </a:p>
          <a:p>
            <a:pPr marR="0"/>
            <a:r>
              <a:rPr lang="ru-RU" sz="2400" smtClean="0"/>
              <a:t>«колпак»,</a:t>
            </a:r>
          </a:p>
          <a:p>
            <a:pPr marR="0"/>
            <a:r>
              <a:rPr lang="ru-RU" sz="2400" smtClean="0"/>
              <a:t>г — то же, типа «стакан»,</a:t>
            </a:r>
          </a:p>
          <a:p>
            <a:pPr marR="0"/>
            <a:r>
              <a:rPr lang="ru-RU" sz="2400" smtClean="0"/>
              <a:t>д — то же, без торцовой наружной стены, «труба»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620713"/>
            <a:ext cx="3124200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549275"/>
            <a:ext cx="8426450" cy="6046788"/>
          </a:xfrm>
        </p:spPr>
        <p:txBody>
          <a:bodyPr/>
          <a:lstStyle/>
          <a:p>
            <a:pPr marR="0"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Объемно-блочные здания следует проектировать из 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цельноформованных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сборных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объемных блоков, изготавливаемых из 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тяжелого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легкого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бетонов из класса не менее В7,5 и объединенных в единую пространственную систему, воспринимающую сейсмические воздействия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549275"/>
            <a:ext cx="8713788" cy="1008063"/>
          </a:xfrm>
        </p:spPr>
        <p:txBody>
          <a:bodyPr/>
          <a:lstStyle/>
          <a:p>
            <a:pPr marR="0" algn="l"/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Объединение объемных блоков в единую пространственную систему допускается осущест­влять: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1508" name="Подзаголовок 2"/>
          <p:cNvSpPr txBox="1">
            <a:spLocks/>
          </p:cNvSpPr>
          <p:nvPr/>
        </p:nvSpPr>
        <p:spPr bwMode="auto">
          <a:xfrm>
            <a:off x="412750" y="1700213"/>
            <a:ext cx="842645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сваркой закладных деталей и арматурных вы­пусков из стен и перекрытий объемных блоков;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549275"/>
            <a:ext cx="8713788" cy="1008063"/>
          </a:xfrm>
        </p:spPr>
        <p:txBody>
          <a:bodyPr/>
          <a:lstStyle/>
          <a:p>
            <a:pPr marR="0" algn="l"/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Объединение объемных блоков в единую пространственную систему допускается осущест­влять: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2532" name="Подзаголовок 2"/>
          <p:cNvSpPr txBox="1">
            <a:spLocks/>
          </p:cNvSpPr>
          <p:nvPr/>
        </p:nvSpPr>
        <p:spPr bwMode="auto">
          <a:xfrm>
            <a:off x="539552" y="1717930"/>
            <a:ext cx="842645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устройством в вертикальных полостях между стенами объемных блоков монолитных бетонных или железобетонных шпонок;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549275"/>
            <a:ext cx="8713788" cy="1008063"/>
          </a:xfrm>
        </p:spPr>
        <p:txBody>
          <a:bodyPr/>
          <a:lstStyle/>
          <a:p>
            <a:pPr marR="0" algn="l"/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Объединение объемных блоков в единую пространственную систему допускается осущест­влять: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3556" name="Подзаголовок 2"/>
          <p:cNvSpPr txBox="1">
            <a:spLocks/>
          </p:cNvSpPr>
          <p:nvPr/>
        </p:nvSpPr>
        <p:spPr bwMode="auto">
          <a:xfrm>
            <a:off x="412750" y="1700213"/>
            <a:ext cx="842645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устройством горизонтальных обвязочных балок в уровнях междуэтажных перекрытий и покрытия;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549275"/>
            <a:ext cx="8713788" cy="1008063"/>
          </a:xfrm>
        </p:spPr>
        <p:txBody>
          <a:bodyPr/>
          <a:lstStyle/>
          <a:p>
            <a:pPr marR="0" algn="l"/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Объединение объемных блоков в единую пространственную систему допускается осущест­влять: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4580" name="Подзаголовок 2"/>
          <p:cNvSpPr txBox="1">
            <a:spLocks/>
          </p:cNvSpPr>
          <p:nvPr/>
        </p:nvSpPr>
        <p:spPr bwMode="auto">
          <a:xfrm>
            <a:off x="412750" y="1700213"/>
            <a:ext cx="842645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обжатием столбов объемных блоков верти­кальной арматурой, напрягаемой в построечных условиях.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5603" name="Подзаголовок 2"/>
          <p:cNvSpPr txBox="1">
            <a:spLocks/>
          </p:cNvSpPr>
          <p:nvPr/>
        </p:nvSpPr>
        <p:spPr bwMode="auto">
          <a:xfrm>
            <a:off x="412750" y="6207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 объемно-блочных зданиях, наряду с объ­емными блоками, для восприятия сейсмических нагрузок допускается применять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«скрытый» моно­литный каркас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диафрагмы жесткости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располо­женные в вертикальных полостях между блоками.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6627" name="Подзаголовок 2"/>
          <p:cNvSpPr txBox="1">
            <a:spLocks/>
          </p:cNvSpPr>
          <p:nvPr/>
        </p:nvSpPr>
        <p:spPr bwMode="auto">
          <a:xfrm>
            <a:off x="412750" y="6207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Размеры поперечного сечения элементов «скрытого» каркаса (колонн и ригелей) определя­ются расчетом, но должны быть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 150 х 150 мм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7651" name="Подзаголовок 2"/>
          <p:cNvSpPr txBox="1">
            <a:spLocks/>
          </p:cNvSpPr>
          <p:nvPr/>
        </p:nvSpPr>
        <p:spPr bwMode="auto">
          <a:xfrm>
            <a:off x="412750" y="6207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Армирование колонн и ригелей должно осу­ществляться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пространственными каркасами.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При этом диаметр продольных стержней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колонн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дол­жен быть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 12 мм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ригелей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 мм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8675" name="Подзаголовок 2"/>
          <p:cNvSpPr txBox="1">
            <a:spLocks/>
          </p:cNvSpPr>
          <p:nvPr/>
        </p:nvSpPr>
        <p:spPr bwMode="auto">
          <a:xfrm>
            <a:off x="403225" y="5953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Толщина монолитных диафрагм жест­кости, выполняемых в полостях между блоками, должна быть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 100 мм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Армирование мо­нолитных диафрагм жесткости допускается вы­полнять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одинарными сетками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29699" name="Подзаголовок 2"/>
          <p:cNvSpPr txBox="1">
            <a:spLocks/>
          </p:cNvSpPr>
          <p:nvPr/>
        </p:nvSpPr>
        <p:spPr bwMode="auto">
          <a:xfrm>
            <a:off x="403225" y="5953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3200" i="1">
                <a:solidFill>
                  <a:srgbClr val="002060"/>
                </a:solidFill>
                <a:latin typeface="Constantia" pitchFamily="18" charset="0"/>
              </a:rPr>
              <a:t>Конструктивные решения диафрагм жес­ткости и элементов «скрытого» каркаса должны обеспечивать совместность их работы с объем­ными блоками. </a:t>
            </a:r>
            <a:endParaRPr lang="ru-RU" sz="32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0723" name="Подзаголовок 2"/>
          <p:cNvSpPr txBox="1">
            <a:spLocks/>
          </p:cNvSpPr>
          <p:nvPr/>
        </p:nvSpPr>
        <p:spPr bwMode="auto">
          <a:xfrm>
            <a:off x="403225" y="5953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Для изготовления диафрагм жесткости и «скры­того» каркаса следует использовать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мелкозернистый бетон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класса не ниже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В15 с пониженной усадкой.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1747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Стены объемных блоков допускается вы­полнять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плоскими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(однослойными и многослой­ными) и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ребристыми.</a:t>
            </a:r>
            <a:r>
              <a:rPr lang="ru-RU" sz="4400" dirty="0">
                <a:solidFill>
                  <a:srgbClr val="0070C0"/>
                </a:solidFill>
                <a:latin typeface="Constantia" pitchFamily="18" charset="0"/>
              </a:rPr>
              <a:t> 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2771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Плоские однослойные стены и несущие слои многослойных стен должны иметь толщину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ме­нее 70 мм.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3795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Ребристые стены должны иметь толщину по­лок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 50 мм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высоту ребер (включая тол­щину полок)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 100 мм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4819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Армирование плоских стен объемных блоков допускается выполнять:</a:t>
            </a:r>
          </a:p>
        </p:txBody>
      </p:sp>
      <p:sp>
        <p:nvSpPr>
          <p:cNvPr id="34820" name="Подзаголовок 2"/>
          <p:cNvSpPr txBox="1">
            <a:spLocks/>
          </p:cNvSpPr>
          <p:nvPr/>
        </p:nvSpPr>
        <p:spPr bwMode="auto">
          <a:xfrm>
            <a:off x="412750" y="1844675"/>
            <a:ext cx="844708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двухстороним, в виде пространственных кар­касов или сварных сеток;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5843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Объемные блоки с плоскими стенами, имею­щими одинарное армирование, допускается ис­пользовать в зданиях: </a:t>
            </a:r>
          </a:p>
        </p:txBody>
      </p:sp>
      <p:sp>
        <p:nvSpPr>
          <p:cNvPr id="35844" name="Подзаголовок 2"/>
          <p:cNvSpPr txBox="1">
            <a:spLocks/>
          </p:cNvSpPr>
          <p:nvPr/>
        </p:nvSpPr>
        <p:spPr bwMode="auto">
          <a:xfrm>
            <a:off x="392113" y="2133600"/>
            <a:ext cx="8447087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с диафрагмами жесткости, воспринимающими не менее 50% расчетной сейсмической нагрузки; со «скрытым» монолитным каркасом;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6867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Объемные блоки с плоскими стенами, имеющими одинарное армирование, допускается использовать в зданиях: </a:t>
            </a:r>
          </a:p>
        </p:txBody>
      </p:sp>
      <p:sp>
        <p:nvSpPr>
          <p:cNvPr id="36868" name="Подзаголовок 2"/>
          <p:cNvSpPr txBox="1">
            <a:spLocks/>
          </p:cNvSpPr>
          <p:nvPr/>
        </p:nvSpPr>
        <p:spPr bwMode="auto">
          <a:xfrm>
            <a:off x="392113" y="2133600"/>
            <a:ext cx="8447087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высотой не более 5 этажей, расположенных на площадках сейсмичностью 7 и 8 баллов;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7891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Объемные блоки с плоскими стенами, имею­щими одинарное армирование, допускается ис­пользовать в зданиях: </a:t>
            </a:r>
          </a:p>
        </p:txBody>
      </p:sp>
      <p:sp>
        <p:nvSpPr>
          <p:cNvPr id="37892" name="Подзаголовок 2"/>
          <p:cNvSpPr txBox="1">
            <a:spLocks/>
          </p:cNvSpPr>
          <p:nvPr/>
        </p:nvSpPr>
        <p:spPr bwMode="auto">
          <a:xfrm>
            <a:off x="392113" y="2133600"/>
            <a:ext cx="8447087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высотой не более 3 этажей, расположенных на площадках сейсмичностью 9 и 10 баллов.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8915" name="Подзаголовок 2"/>
          <p:cNvSpPr txBox="1">
            <a:spLocks/>
          </p:cNvSpPr>
          <p:nvPr/>
        </p:nvSpPr>
        <p:spPr bwMode="auto">
          <a:xfrm>
            <a:off x="412750" y="595313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Объемные блоки с плоскими стенами, имею­щими одинарное армирование, допускается ис­пользовать в зданиях: </a:t>
            </a:r>
          </a:p>
        </p:txBody>
      </p:sp>
      <p:sp>
        <p:nvSpPr>
          <p:cNvPr id="38916" name="Подзаголовок 2"/>
          <p:cNvSpPr txBox="1">
            <a:spLocks/>
          </p:cNvSpPr>
          <p:nvPr/>
        </p:nvSpPr>
        <p:spPr bwMode="auto">
          <a:xfrm>
            <a:off x="392113" y="2133600"/>
            <a:ext cx="8447087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i="1">
                <a:solidFill>
                  <a:srgbClr val="002060"/>
                </a:solidFill>
                <a:latin typeface="Constantia" pitchFamily="18" charset="0"/>
              </a:rPr>
              <a:t>В остальных случаях армирование стен объ­емных блоков должно быть двухсторонним или должны при меняться объемные блоки с ребрис­тыми стенами. </a:t>
            </a:r>
            <a:endParaRPr lang="ru-RU" sz="44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39939" name="Подзаголовок 2"/>
          <p:cNvSpPr txBox="1">
            <a:spLocks/>
          </p:cNvSpPr>
          <p:nvPr/>
        </p:nvSpPr>
        <p:spPr bwMode="auto">
          <a:xfrm>
            <a:off x="392113" y="476250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Объемно-блочные здания, в которых объединение объемных блоков по вертикали осу­ществляется путем обжатия столбов блоков </a:t>
            </a:r>
            <a:r>
              <a:rPr lang="ru-RU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неза­моноличиваемой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арматурой, напрягаемой в пост­роечных условиях, допускается при менять: </a:t>
            </a:r>
          </a:p>
        </p:txBody>
      </p:sp>
      <p:sp>
        <p:nvSpPr>
          <p:cNvPr id="39940" name="Подзаголовок 2"/>
          <p:cNvSpPr txBox="1">
            <a:spLocks/>
          </p:cNvSpPr>
          <p:nvPr/>
        </p:nvSpPr>
        <p:spPr bwMode="auto">
          <a:xfrm>
            <a:off x="415925" y="2725738"/>
            <a:ext cx="844708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на площадках сейсмичностью 10 баллов - вы­сотой не более 2 этажей;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40963" name="Подзаголовок 2"/>
          <p:cNvSpPr txBox="1">
            <a:spLocks/>
          </p:cNvSpPr>
          <p:nvPr/>
        </p:nvSpPr>
        <p:spPr bwMode="auto">
          <a:xfrm>
            <a:off x="392113" y="476250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Объемно-блочные здания, в которых объединение объемных блоков по вертикали осу­ществляется путем обжатия столбов блоков </a:t>
            </a:r>
            <a:r>
              <a:rPr lang="ru-RU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неза­моноличиваемой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арматурой, напрягаемой в пост­роечных условиях, допускается при менять: </a:t>
            </a:r>
          </a:p>
        </p:txBody>
      </p:sp>
      <p:sp>
        <p:nvSpPr>
          <p:cNvPr id="40964" name="Подзаголовок 2"/>
          <p:cNvSpPr txBox="1">
            <a:spLocks/>
          </p:cNvSpPr>
          <p:nvPr/>
        </p:nvSpPr>
        <p:spPr bwMode="auto">
          <a:xfrm>
            <a:off x="415925" y="2725738"/>
            <a:ext cx="844708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на площадках сейсмичностью 9 баллов - вы­сотой не более 5 этажей;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41987" name="Подзаголовок 2"/>
          <p:cNvSpPr txBox="1">
            <a:spLocks/>
          </p:cNvSpPr>
          <p:nvPr/>
        </p:nvSpPr>
        <p:spPr bwMode="auto">
          <a:xfrm>
            <a:off x="392113" y="476250"/>
            <a:ext cx="84264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Объемно-блочные здания, в которых объединение объемных блоков по вертикали осу­ществляется путем обжатия столбов блоков </a:t>
            </a:r>
            <a:r>
              <a:rPr lang="ru-RU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неза­моноличиваемой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арматурой, напрягаемой в пост­роечных условиях, допускается при менять: </a:t>
            </a:r>
          </a:p>
        </p:txBody>
      </p:sp>
      <p:sp>
        <p:nvSpPr>
          <p:cNvPr id="41988" name="Подзаголовок 2"/>
          <p:cNvSpPr txBox="1">
            <a:spLocks/>
          </p:cNvSpPr>
          <p:nvPr/>
        </p:nvSpPr>
        <p:spPr bwMode="auto">
          <a:xfrm>
            <a:off x="415925" y="2725738"/>
            <a:ext cx="844708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latin typeface="Times New Roman" pitchFamily="18" charset="0"/>
                <a:cs typeface="Times New Roman" pitchFamily="18" charset="0"/>
              </a:rPr>
              <a:t>на площадках сейсмичностью 7 и 8 баллов - высотой не более 9 этажей.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43011" name="Подзаголовок 2"/>
          <p:cNvSpPr txBox="1">
            <a:spLocks/>
          </p:cNvSpPr>
          <p:nvPr/>
        </p:nvSpPr>
        <p:spPr bwMode="auto">
          <a:xfrm>
            <a:off x="403225" y="1412875"/>
            <a:ext cx="8445500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Поэтажное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опирание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объемных блоков должно быть, как правило,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всей длине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несущих стен</a:t>
            </a:r>
            <a:r>
              <a:rPr lang="ru-RU" sz="4400" dirty="0">
                <a:latin typeface="Constantia" pitchFamily="18" charset="0"/>
              </a:rPr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Объемно-блочные здания</a:t>
            </a:r>
            <a:endParaRPr lang="ru-RU" sz="1800" dirty="0" smtClean="0"/>
          </a:p>
        </p:txBody>
      </p:sp>
      <p:sp>
        <p:nvSpPr>
          <p:cNvPr id="44035" name="Подзаголовок 2"/>
          <p:cNvSpPr txBox="1">
            <a:spLocks/>
          </p:cNvSpPr>
          <p:nvPr/>
        </p:nvSpPr>
        <p:spPr bwMode="auto">
          <a:xfrm>
            <a:off x="403225" y="1412875"/>
            <a:ext cx="30892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Конструктивные решения вертикальных и горизонтальных стыковых соединений между объемными блоками должны обеспечивать вос­приятие ими расчетных усилий в вертикальных и горизонтальных швах.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45059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3900">
                <a:latin typeface="Times New Roman" pitchFamily="18" charset="0"/>
                <a:cs typeface="Times New Roman" pitchFamily="18" charset="0"/>
              </a:rPr>
              <a:t>Крупнопанельные здания с железобетонными стенами и перекрытиями следует проектировать с продольными и поперечными стенами объединенными между собой, и с перекрытиями (покрытиями) в единую пространственную систему воспринимающую сейсмические нагрузки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46083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 крупнопанельных зданиях с шагом поперечных стен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4,2 м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включительно панели стен и перекрытий, как правило следует предусматривать размером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комнату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(конструктивно-планировочную ячейку).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47107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 зданиях с шагом поперечных стен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более 4,2 м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панели стен и перекрытий допускается предусматривать размером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часть комнаты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(конструктивно-планировочной ячейки).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48131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Соединения панелей стен и перекрытии следует обеспечивать путем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сварки выпусков арматуры,  закладных деталей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замоноличивания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вертикальных полостей между примыкающими панелями и участков стыков по горизонтальным швам.</a:t>
            </a: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49155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Замоноличивание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вертикальных полостей между примыкающими панелями стен должно осуществляться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мелкозернистым бетоном с пониженной усадкой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класса не ниже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В15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и не ниже класса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бетона панелей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0179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b="1">
                <a:latin typeface="Times New Roman" pitchFamily="18" charset="0"/>
                <a:cs typeface="Times New Roman" pitchFamily="18" charset="0"/>
              </a:rPr>
              <a:t>При опирании перекрытий на наружные стены здания и на стены у температурных швов необходимо предусматривать сварные соединения выпусков арматуры из панелей перекрытий с вертикальной арматурой стеновых панелей.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1203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Толщину однослойных панелей стен и толщину внутреннего несущего слоя многослойных панелей следует принимать не менее</a:t>
            </a:r>
          </a:p>
          <a:p>
            <a:pPr eaLnBrk="1" hangingPunct="1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 зданиях высотой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5 этажей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включительно -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100 мм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 зданиях высотой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более 5 этажей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120 мм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2227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/>
            <a:r>
              <a:rPr lang="ru-RU" sz="4400" b="1">
                <a:latin typeface="Times New Roman" pitchFamily="18" charset="0"/>
                <a:cs typeface="Times New Roman" pitchFamily="18" charset="0"/>
              </a:rPr>
              <a:t>Армирование стеновых панелей следует выполнять пространственными каркасами или сварными сетками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3251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/>
            <a:r>
              <a:rPr lang="ru-RU" sz="4000" b="1">
                <a:latin typeface="Times New Roman" pitchFamily="18" charset="0"/>
                <a:cs typeface="Times New Roman" pitchFamily="18" charset="0"/>
              </a:rPr>
              <a:t>В местах пересечения стен должна размещаться вертикальная арматура, непрерывная на всю высоту здания.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4275" name="Подзаголовок 2"/>
          <p:cNvSpPr txBox="1">
            <a:spLocks/>
          </p:cNvSpPr>
          <p:nvPr/>
        </p:nvSpPr>
        <p:spPr bwMode="auto">
          <a:xfrm>
            <a:off x="179388" y="476250"/>
            <a:ext cx="8785225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Площадь поперечного сечения указанной арматуры должна определяться по расчету, но быть 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</a:t>
            </a:r>
          </a:p>
          <a:p>
            <a:pPr eaLnBrk="1" hangingPunct="1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для зданий высотой 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5 этажей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включительно, возводимых на площадках 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 баллов - 1 см</a:t>
            </a:r>
            <a:r>
              <a:rPr lang="ru-RU" sz="4000" b="1" baseline="30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остальных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случаях - не менее 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см</a:t>
            </a:r>
            <a:r>
              <a:rPr lang="ru-RU" sz="4000" b="1" baseline="30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5299" name="Подзаголовок 2"/>
          <p:cNvSpPr txBox="1">
            <a:spLocks/>
          </p:cNvSpPr>
          <p:nvPr/>
        </p:nvSpPr>
        <p:spPr bwMode="auto">
          <a:xfrm>
            <a:off x="539750" y="476250"/>
            <a:ext cx="8416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4000" b="1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4400" b="1">
                <a:latin typeface="Times New Roman" pitchFamily="18" charset="0"/>
                <a:cs typeface="Times New Roman" pitchFamily="18" charset="0"/>
              </a:rPr>
              <a:t>В местах пересечения стен допускается размещать не более 60% расчетного количества вертикальной арматуры.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6323" name="Подзаголовок 2"/>
          <p:cNvSpPr txBox="1">
            <a:spLocks/>
          </p:cNvSpPr>
          <p:nvPr/>
        </p:nvSpPr>
        <p:spPr bwMode="auto">
          <a:xfrm>
            <a:off x="539750" y="476250"/>
            <a:ext cx="8208963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По контуру оконных и дверных проемов следует устанавливать вертикальную арматуру.</a:t>
            </a:r>
          </a:p>
          <a:p>
            <a:pPr lvl="1" eaLnBrk="1" hangingPunct="1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регулярном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расположении проемов по высоте стены указанная арматура должна </a:t>
            </a:r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поэтажно стыковаться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5299" name="Подзаголовок 2"/>
          <p:cNvSpPr txBox="1">
            <a:spLocks/>
          </p:cNvSpPr>
          <p:nvPr/>
        </p:nvSpPr>
        <p:spPr bwMode="auto">
          <a:xfrm>
            <a:off x="539750" y="476250"/>
            <a:ext cx="82089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При расположении непрерывной вертикальной арматуры в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замоноличиваемых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вертикальных полостях между панелями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предусматривются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конструктивные мероприятия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4000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5299" name="Подзаголовок 2"/>
          <p:cNvSpPr txBox="1">
            <a:spLocks/>
          </p:cNvSpPr>
          <p:nvPr/>
        </p:nvSpPr>
        <p:spPr bwMode="auto">
          <a:xfrm>
            <a:off x="539750" y="476250"/>
            <a:ext cx="82089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defRPr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конструктивные мероприятия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обеспечивающие совместность деформирования бетона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замоноличивания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с бетоном панелей </a:t>
            </a: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шпонки, распределенные по высоте панели; горизонтальная арматура, пересекающая стык.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59395" name="Подзаголовок 2"/>
          <p:cNvSpPr txBox="1">
            <a:spLocks/>
          </p:cNvSpPr>
          <p:nvPr/>
        </p:nvSpPr>
        <p:spPr bwMode="auto">
          <a:xfrm>
            <a:off x="539750" y="476250"/>
            <a:ext cx="8208963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 зданиях высотой 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5 этажей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включительно, запроектированных с шагом поперечных стен 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 4,2 м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включительно, возводимых на площадках сейсмичностью 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 баллов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горизонтальные стыки могут выполняться без специальных связей сдвига, если при расчетных сочетаниях нагрузок горизонтальные швы будут сжаты. В остальных случаях число связей сдвига в каждой панели должно быть 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менее двух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Крупнопанельные здания</a:t>
            </a:r>
            <a:endParaRPr lang="ru-RU" sz="1800" dirty="0" smtClean="0"/>
          </a:p>
        </p:txBody>
      </p:sp>
      <p:sp>
        <p:nvSpPr>
          <p:cNvPr id="60419" name="Подзаголовок 2"/>
          <p:cNvSpPr txBox="1">
            <a:spLocks/>
          </p:cNvSpPr>
          <p:nvPr/>
        </p:nvSpPr>
        <p:spPr bwMode="auto">
          <a:xfrm>
            <a:off x="539750" y="476250"/>
            <a:ext cx="8208963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400" b="1">
                <a:latin typeface="Times New Roman" pitchFamily="18" charset="0"/>
                <a:cs typeface="Times New Roman" pitchFamily="18" charset="0"/>
              </a:rPr>
              <a:t>Необходимое количество связей сдвига в горизонтальных и вертикальных швах между панелями должно определяться по расчету.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1215</TotalTime>
  <Words>1967</Words>
  <Application>Microsoft Office PowerPoint</Application>
  <PresentationFormat>Экран (4:3)</PresentationFormat>
  <Paragraphs>246</Paragraphs>
  <Slides>55</Slides>
  <Notes>55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2" baseType="lpstr">
      <vt:lpstr>Arial</vt:lpstr>
      <vt:lpstr>Calibri</vt:lpstr>
      <vt:lpstr>Constantia</vt:lpstr>
      <vt:lpstr>Wingdings 2</vt:lpstr>
      <vt:lpstr>Georgia</vt:lpstr>
      <vt:lpstr>Times New Roman</vt:lpstr>
      <vt:lpstr>Воздушный поток</vt:lpstr>
      <vt:lpstr>Тема: Объемно-блочные и крупнопанельные здания. </vt:lpstr>
      <vt:lpstr>Презентация PowerPoint</vt:lpstr>
      <vt:lpstr>Презентация PowerPoint</vt:lpstr>
      <vt:lpstr>Презентация PowerPoint</vt:lpstr>
      <vt:lpstr>Тема: Объемно-блочные и крупнопанельные здания</vt:lpstr>
      <vt:lpstr>Тема: Объемно-блочные и крупнопанельные здания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115</cp:revision>
  <cp:lastPrinted>2015-09-22T04:17:43Z</cp:lastPrinted>
  <dcterms:created xsi:type="dcterms:W3CDTF">2015-03-02T14:03:35Z</dcterms:created>
  <dcterms:modified xsi:type="dcterms:W3CDTF">2024-01-28T08:12:17Z</dcterms:modified>
</cp:coreProperties>
</file>